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76" r:id="rId8"/>
    <p:sldId id="277" r:id="rId9"/>
    <p:sldId id="278" r:id="rId10"/>
    <p:sldId id="279" r:id="rId11"/>
    <p:sldId id="285" r:id="rId12"/>
    <p:sldId id="286" r:id="rId13"/>
    <p:sldId id="280" r:id="rId14"/>
    <p:sldId id="294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125" autoAdjust="0"/>
    <p:restoredTop sz="94718"/>
  </p:normalViewPr>
  <p:slideViewPr>
    <p:cSldViewPr snapToGrid="0">
      <p:cViewPr varScale="1">
        <p:scale>
          <a:sx n="110" d="100"/>
          <a:sy n="110" d="100"/>
        </p:scale>
        <p:origin x="1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Table!PivotTable2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Customer Commute - Europe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'Pivot Table'!$B$18:$B$19</c:f>
              <c:strCache>
                <c:ptCount val="1"/>
                <c:pt idx="0">
                  <c:v>No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'Pivot Table'!$A$20:$A$25</c:f>
              <c:strCache>
                <c:ptCount val="5"/>
                <c:pt idx="0">
                  <c:v>0-1 Miles</c:v>
                </c:pt>
                <c:pt idx="1">
                  <c:v>1-2 Miles</c:v>
                </c:pt>
                <c:pt idx="2">
                  <c:v>2-5 Miles</c:v>
                </c:pt>
                <c:pt idx="3">
                  <c:v>5-10 Miles</c:v>
                </c:pt>
                <c:pt idx="4">
                  <c:v>More than 10 miles</c:v>
                </c:pt>
              </c:strCache>
            </c:strRef>
          </c:cat>
          <c:val>
            <c:numRef>
              <c:f>'Pivot Table'!$B$20:$B$25</c:f>
              <c:numCache>
                <c:formatCode>General</c:formatCode>
                <c:ptCount val="5"/>
                <c:pt idx="0">
                  <c:v>83</c:v>
                </c:pt>
                <c:pt idx="1">
                  <c:v>22</c:v>
                </c:pt>
                <c:pt idx="2">
                  <c:v>26</c:v>
                </c:pt>
                <c:pt idx="3">
                  <c:v>6</c:v>
                </c:pt>
                <c:pt idx="4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A2D-4FF7-9480-1047B61227B5}"/>
            </c:ext>
          </c:extLst>
        </c:ser>
        <c:ser>
          <c:idx val="1"/>
          <c:order val="1"/>
          <c:tx>
            <c:strRef>
              <c:f>'Pivot Table'!$C$18:$C$19</c:f>
              <c:strCache>
                <c:ptCount val="1"/>
                <c:pt idx="0">
                  <c:v>Yes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'Pivot Table'!$A$20:$A$25</c:f>
              <c:strCache>
                <c:ptCount val="5"/>
                <c:pt idx="0">
                  <c:v>0-1 Miles</c:v>
                </c:pt>
                <c:pt idx="1">
                  <c:v>1-2 Miles</c:v>
                </c:pt>
                <c:pt idx="2">
                  <c:v>2-5 Miles</c:v>
                </c:pt>
                <c:pt idx="3">
                  <c:v>5-10 Miles</c:v>
                </c:pt>
                <c:pt idx="4">
                  <c:v>More than 10 miles</c:v>
                </c:pt>
              </c:strCache>
            </c:strRef>
          </c:cat>
          <c:val>
            <c:numRef>
              <c:f>'Pivot Table'!$C$20:$C$25</c:f>
              <c:numCache>
                <c:formatCode>General</c:formatCode>
                <c:ptCount val="5"/>
                <c:pt idx="0">
                  <c:v>105</c:v>
                </c:pt>
                <c:pt idx="1">
                  <c:v>16</c:v>
                </c:pt>
                <c:pt idx="2">
                  <c:v>14</c:v>
                </c:pt>
                <c:pt idx="3">
                  <c:v>10</c:v>
                </c:pt>
                <c:pt idx="4">
                  <c:v>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A2D-4FF7-9480-1047B61227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68869039"/>
        <c:axId val="1168871951"/>
      </c:lineChart>
      <c:catAx>
        <c:axId val="116886903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Commute Distance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8871951"/>
        <c:crosses val="autoZero"/>
        <c:auto val="1"/>
        <c:lblAlgn val="ctr"/>
        <c:lblOffset val="100"/>
        <c:noMultiLvlLbl val="0"/>
      </c:catAx>
      <c:valAx>
        <c:axId val="1168871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886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Table!PivotTable2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Customer Commute - Pacific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'Pivot Table'!$B$18:$B$19</c:f>
              <c:strCache>
                <c:ptCount val="1"/>
                <c:pt idx="0">
                  <c:v>No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'Pivot Table'!$A$20:$A$25</c:f>
              <c:strCache>
                <c:ptCount val="5"/>
                <c:pt idx="0">
                  <c:v>0-1 Miles</c:v>
                </c:pt>
                <c:pt idx="1">
                  <c:v>1-2 Miles</c:v>
                </c:pt>
                <c:pt idx="2">
                  <c:v>2-5 Miles</c:v>
                </c:pt>
                <c:pt idx="3">
                  <c:v>5-10 Miles</c:v>
                </c:pt>
                <c:pt idx="4">
                  <c:v>More than 10 miles</c:v>
                </c:pt>
              </c:strCache>
            </c:strRef>
          </c:cat>
          <c:val>
            <c:numRef>
              <c:f>'Pivot Table'!$B$20:$B$25</c:f>
              <c:numCache>
                <c:formatCode>General</c:formatCode>
                <c:ptCount val="5"/>
                <c:pt idx="0">
                  <c:v>14</c:v>
                </c:pt>
                <c:pt idx="1">
                  <c:v>8</c:v>
                </c:pt>
                <c:pt idx="2">
                  <c:v>8</c:v>
                </c:pt>
                <c:pt idx="3">
                  <c:v>33</c:v>
                </c:pt>
                <c:pt idx="4">
                  <c:v>16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F50-43C7-97C1-069FF25F69B5}"/>
            </c:ext>
          </c:extLst>
        </c:ser>
        <c:ser>
          <c:idx val="1"/>
          <c:order val="1"/>
          <c:tx>
            <c:strRef>
              <c:f>'Pivot Table'!$C$18:$C$19</c:f>
              <c:strCache>
                <c:ptCount val="1"/>
                <c:pt idx="0">
                  <c:v>Yes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'Pivot Table'!$A$20:$A$25</c:f>
              <c:strCache>
                <c:ptCount val="5"/>
                <c:pt idx="0">
                  <c:v>0-1 Miles</c:v>
                </c:pt>
                <c:pt idx="1">
                  <c:v>1-2 Miles</c:v>
                </c:pt>
                <c:pt idx="2">
                  <c:v>2-5 Miles</c:v>
                </c:pt>
                <c:pt idx="3">
                  <c:v>5-10 Miles</c:v>
                </c:pt>
                <c:pt idx="4">
                  <c:v>More than 10 miles</c:v>
                </c:pt>
              </c:strCache>
            </c:strRef>
          </c:cat>
          <c:val>
            <c:numRef>
              <c:f>'Pivot Table'!$C$20:$C$25</c:f>
              <c:numCache>
                <c:formatCode>General</c:formatCode>
                <c:ptCount val="5"/>
                <c:pt idx="0">
                  <c:v>38</c:v>
                </c:pt>
                <c:pt idx="1">
                  <c:v>15</c:v>
                </c:pt>
                <c:pt idx="2">
                  <c:v>11</c:v>
                </c:pt>
                <c:pt idx="3">
                  <c:v>34</c:v>
                </c:pt>
                <c:pt idx="4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F50-43C7-97C1-069FF25F69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168869039"/>
        <c:axId val="1168871951"/>
      </c:lineChart>
      <c:catAx>
        <c:axId val="116886903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Commute Distance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8871951"/>
        <c:crosses val="autoZero"/>
        <c:auto val="1"/>
        <c:lblAlgn val="ctr"/>
        <c:lblOffset val="100"/>
        <c:noMultiLvlLbl val="0"/>
      </c:catAx>
      <c:valAx>
        <c:axId val="11688719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88690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svg>
</file>

<file path=ppt/media/image3.png>
</file>

<file path=ppt/media/image4.sv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m.collins.data@gmail.com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/>
          <a:lstStyle/>
          <a:p>
            <a:r>
              <a:rPr lang="en-US" dirty="0"/>
              <a:t>Michael Collins 13.4.22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454" y="933813"/>
            <a:ext cx="3082291" cy="1325563"/>
          </a:xfrm>
        </p:spPr>
        <p:txBody>
          <a:bodyPr/>
          <a:lstStyle/>
          <a:p>
            <a:r>
              <a:rPr lang="en-US" dirty="0"/>
              <a:t>The average customer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2487704"/>
            <a:ext cx="3315245" cy="343648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dirty="0"/>
              <a:t>Gender: Men are more likely to make purchases, particularly if they are a higher earner and single. This imbalance levels out in Europe. </a:t>
            </a:r>
            <a:endParaRPr lang="en-GB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8" name="Picture 7" descr="Man wearing jacket smiling in sidewalk">
            <a:extLst>
              <a:ext uri="{FF2B5EF4-FFF2-40B4-BE49-F238E27FC236}">
                <a16:creationId xmlns:a16="http://schemas.microsoft.com/office/drawing/2014/main" id="{3538C018-9399-31EB-51AA-330CFE89B8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781" t="8762" r="31463"/>
          <a:stretch/>
        </p:blipFill>
        <p:spPr>
          <a:xfrm>
            <a:off x="4410891" y="600891"/>
            <a:ext cx="3370217" cy="62571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A0E3B1-B2EE-51C7-81E1-5EC094F5653E}"/>
              </a:ext>
            </a:extLst>
          </p:cNvPr>
          <p:cNvSpPr txBox="1"/>
          <p:nvPr/>
        </p:nvSpPr>
        <p:spPr>
          <a:xfrm>
            <a:off x="8064137" y="2487704"/>
            <a:ext cx="36140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Age: The average customer is middle aged. 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Commute: If they live in Europe or the Pacific, they will have a shorter commute. This </a:t>
            </a:r>
            <a:r>
              <a:rPr lang="en-GB" i="1" dirty="0">
                <a:solidFill>
                  <a:schemeClr val="bg1"/>
                </a:solidFill>
              </a:rPr>
              <a:t>may</a:t>
            </a:r>
            <a:r>
              <a:rPr lang="en-GB" dirty="0">
                <a:solidFill>
                  <a:schemeClr val="bg1"/>
                </a:solidFill>
              </a:rPr>
              <a:t> be due to living in an urban setting.</a:t>
            </a:r>
          </a:p>
        </p:txBody>
      </p:sp>
    </p:spTree>
    <p:extLst>
      <p:ext uri="{BB962C8B-B14F-4D97-AF65-F5344CB8AC3E}">
        <p14:creationId xmlns:p14="http://schemas.microsoft.com/office/powerpoint/2010/main" val="1514762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525486"/>
            <a:ext cx="9779183" cy="383086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GB" dirty="0"/>
              <a:t>Differences between regions may be due to location or cultural factors. Further data would be needed to better understand this. </a:t>
            </a:r>
          </a:p>
          <a:p>
            <a:r>
              <a:rPr lang="en-GB" dirty="0"/>
              <a:t>The data only measures if a customer made a purchase, not how much they spent. </a:t>
            </a:r>
          </a:p>
          <a:p>
            <a:r>
              <a:rPr lang="en-GB" dirty="0"/>
              <a:t>This data is based on questionnaire respondents. There is no data to say whether they are indicative of the local populations or our bike store customers.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756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rmAutofit/>
          </a:bodyPr>
          <a:lstStyle/>
          <a:p>
            <a:r>
              <a:rPr lang="en-US" dirty="0"/>
              <a:t>Michael Collins	</a:t>
            </a:r>
          </a:p>
          <a:p>
            <a:r>
              <a:rPr lang="en-US" dirty="0">
                <a:hlinkClick r:id="rId2"/>
              </a:rPr>
              <a:t>m.collins.data@gmail.com</a:t>
            </a:r>
            <a:r>
              <a:rPr lang="en-US" dirty="0"/>
              <a:t>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Deliverables and Data Source</a:t>
            </a:r>
          </a:p>
          <a:p>
            <a:r>
              <a:rPr lang="en-US" dirty="0"/>
              <a:t>Choosing key measurable factors </a:t>
            </a:r>
          </a:p>
          <a:p>
            <a:r>
              <a:rPr lang="en-US" dirty="0"/>
              <a:t>Analysis process</a:t>
            </a:r>
          </a:p>
          <a:p>
            <a:r>
              <a:rPr lang="en-US" dirty="0"/>
              <a:t>The dashboards</a:t>
            </a:r>
          </a:p>
          <a:p>
            <a:r>
              <a:rPr lang="en-US" dirty="0"/>
              <a:t>What we can learn now &amp; in the future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9303D-13C0-6A41-947A-F998CC47B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495D8227-9DE4-4D42-8C1B-E10C828BC634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Deliverables and 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Deliverable: </a:t>
            </a:r>
            <a:r>
              <a:rPr lang="en-GB" dirty="0"/>
              <a:t>Create a dashboard that stakeholders can use to better understand their customers. Who bought bikes and who didn't after visiting one of their stores. </a:t>
            </a:r>
          </a:p>
          <a:p>
            <a:r>
              <a:rPr lang="en-GB" dirty="0"/>
              <a:t>Data Source: Customer survey gathered by the company. Unknown time frame.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2A013-EFDC-4D56-A4DF-7F7E07DBD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key measurable factors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99A4B-8D37-40A1-A51F-E75CEB319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GB" dirty="0"/>
              <a:t>Did they make a purchase? </a:t>
            </a:r>
          </a:p>
          <a:p>
            <a:pPr marL="457200" indent="-457200">
              <a:buAutoNum type="arabicPeriod"/>
            </a:pPr>
            <a:r>
              <a:rPr lang="en-GB" dirty="0"/>
              <a:t>Demographic information: Marital status, region and level of education.</a:t>
            </a:r>
          </a:p>
          <a:p>
            <a:pPr marL="457200" indent="-457200">
              <a:buAutoNum type="arabicPeriod"/>
            </a:pPr>
            <a:r>
              <a:rPr lang="en-GB" dirty="0"/>
              <a:t>Further demographics and financial factors: gender, age, commute distance, income, occupation, number of children an cars.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CB652-B75F-42BC-BB2B-3CFA5B263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92931-05C6-8543-8B6E-A8BD29BD5C2B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BA8C6-4180-496A-9959-7978DBE3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67F8E-EA2C-4D42-B9C1-8DFCAAE75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58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Analysis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457200" indent="-457200">
              <a:buAutoNum type="arabicPeriod"/>
            </a:pPr>
            <a:r>
              <a:rPr lang="en-US" dirty="0"/>
              <a:t>Removed duplicates (26 rows removed) and some other cleaning.</a:t>
            </a:r>
          </a:p>
          <a:p>
            <a:pPr marL="457200" indent="-457200">
              <a:buAutoNum type="arabicPeriod"/>
            </a:pPr>
            <a:r>
              <a:rPr lang="en-US" dirty="0"/>
              <a:t>Created brackets for ages and incomes to allow for grouping the data. </a:t>
            </a:r>
          </a:p>
          <a:p>
            <a:pPr marL="457200" indent="-457200">
              <a:buAutoNum type="arabicPeriod"/>
            </a:pPr>
            <a:r>
              <a:rPr lang="en-US" dirty="0"/>
              <a:t>Created pivot tables and charts for each of the driving factors. </a:t>
            </a:r>
          </a:p>
          <a:p>
            <a:pPr marL="457200" indent="-457200">
              <a:buAutoNum type="arabicPeriod"/>
            </a:pPr>
            <a:r>
              <a:rPr lang="en-US" dirty="0"/>
              <a:t>Grouped pivot charts and added slicers to allow you to look at individual demographics. 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180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2954" y="410369"/>
            <a:ext cx="9779183" cy="870540"/>
          </a:xfrm>
        </p:spPr>
        <p:txBody>
          <a:bodyPr anchor="b">
            <a:normAutofit/>
          </a:bodyPr>
          <a:lstStyle/>
          <a:p>
            <a:r>
              <a:rPr lang="en-US" dirty="0"/>
              <a:t>The dashboard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FCACE1EA-39C4-4828-893C-EBCCE549BC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87033" y="1615282"/>
            <a:ext cx="7650555" cy="4832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4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 dirty="0"/>
              <a:t>What we can learn: Gender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F0F94644-CE3D-45FC-9E82-7BC893429C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0387" r="42830" b="60650"/>
          <a:stretch/>
        </p:blipFill>
        <p:spPr>
          <a:xfrm>
            <a:off x="124284" y="2230016"/>
            <a:ext cx="6086141" cy="3844213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30362EDA-9385-3274-FD90-167AC6303EB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230017"/>
            <a:ext cx="4663440" cy="3126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Men are more likely to make purchases, particularly if they are a higher earner and single. This imbalance levels out in Europe.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However, this trend reverses if they have a degree.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823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 dirty="0"/>
              <a:t>What we can learn: Age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30362EDA-9385-3274-FD90-167AC6303EB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230017"/>
            <a:ext cx="4663440" cy="3126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Age boundaries: Young is under 35, Older is over 50.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Largest difference between customers making a purchase is in single, middle-aged people.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4BB9B1-B4C8-4B86-8D6D-822AF6CE24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01"/>
          <a:stretch/>
        </p:blipFill>
        <p:spPr>
          <a:xfrm>
            <a:off x="124284" y="2275569"/>
            <a:ext cx="6502950" cy="379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315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 dirty="0"/>
              <a:t>What we can learn: Commute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12" name="Content Placeholder 6">
            <a:extLst>
              <a:ext uri="{FF2B5EF4-FFF2-40B4-BE49-F238E27FC236}">
                <a16:creationId xmlns:a16="http://schemas.microsoft.com/office/drawing/2014/main" id="{30362EDA-9385-3274-FD90-167AC6303EB1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230017"/>
            <a:ext cx="4663440" cy="31268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Europe (and to a lesser extent, the Pacific) are more focused on shorter commutes. </a:t>
            </a:r>
          </a:p>
          <a:p>
            <a:endParaRPr lang="en-US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2C59D9D3-2152-41C5-850F-40439351F2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2432446"/>
              </p:ext>
            </p:extLst>
          </p:nvPr>
        </p:nvGraphicFramePr>
        <p:xfrm>
          <a:off x="221563" y="2040870"/>
          <a:ext cx="5794310" cy="2151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AD4F0701-00CB-43C4-8C8E-1A08D7786FE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4228919"/>
              </p:ext>
            </p:extLst>
          </p:nvPr>
        </p:nvGraphicFramePr>
        <p:xfrm>
          <a:off x="180353" y="4192450"/>
          <a:ext cx="5876730" cy="2151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09483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8971</TotalTime>
  <Words>522</Words>
  <Application>Microsoft Office PowerPoint</Application>
  <PresentationFormat>Widescreen</PresentationFormat>
  <Paragraphs>77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Tenorite</vt:lpstr>
      <vt:lpstr>Office Theme</vt:lpstr>
      <vt:lpstr>Customer Insights for Bike Store Chain</vt:lpstr>
      <vt:lpstr>Outline</vt:lpstr>
      <vt:lpstr>Deliverables and Data Source</vt:lpstr>
      <vt:lpstr>Choosing key measurable factors </vt:lpstr>
      <vt:lpstr>Analysis process</vt:lpstr>
      <vt:lpstr>The dashboard</vt:lpstr>
      <vt:lpstr>What we can learn: Gender</vt:lpstr>
      <vt:lpstr>What we can learn: Age</vt:lpstr>
      <vt:lpstr>What we can learn: Commute</vt:lpstr>
      <vt:lpstr>The average customer </vt:lpstr>
      <vt:lpstr>Limitations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Insights for Bike Store Chain</dc:title>
  <dc:creator>Mike Collins</dc:creator>
  <cp:lastModifiedBy>Mike Collins</cp:lastModifiedBy>
  <cp:revision>15</cp:revision>
  <dcterms:created xsi:type="dcterms:W3CDTF">2022-04-13T11:02:43Z</dcterms:created>
  <dcterms:modified xsi:type="dcterms:W3CDTF">2022-05-03T11:27:08Z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